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BCD2461-634E-4767-80D6-88BC486CEF9D}" type="datetimeFigureOut">
              <a:rPr lang="en-US" smtClean="0"/>
              <a:t>3/11/2023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66E927E-1586-464B-BB3F-B6E70CCC0DD7}" type="slidenum">
              <a:rPr lang="en-US" smtClean="0"/>
              <a:t>‹#›</a:t>
            </a:fld>
            <a:endParaRPr lang="en-US"/>
          </a:p>
        </p:txBody>
      </p:sp>
    </p:spTree>
    <p:extLst>
      <p:ext uri="{BB962C8B-B14F-4D97-AF65-F5344CB8AC3E}">
        <p14:creationId xmlns:p14="http://schemas.microsoft.com/office/powerpoint/2010/main" val="420921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D2461-634E-4767-80D6-88BC486CEF9D}"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66E927E-1586-464B-BB3F-B6E70CCC0DD7}" type="slidenum">
              <a:rPr lang="en-US" smtClean="0"/>
              <a:t>‹#›</a:t>
            </a:fld>
            <a:endParaRPr lang="en-US"/>
          </a:p>
        </p:txBody>
      </p:sp>
    </p:spTree>
    <p:extLst>
      <p:ext uri="{BB962C8B-B14F-4D97-AF65-F5344CB8AC3E}">
        <p14:creationId xmlns:p14="http://schemas.microsoft.com/office/powerpoint/2010/main" val="398192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BCD2461-634E-4767-80D6-88BC486CEF9D}"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66E927E-1586-464B-BB3F-B6E70CCC0DD7}" type="slidenum">
              <a:rPr lang="en-US" smtClean="0"/>
              <a:t>‹#›</a:t>
            </a:fld>
            <a:endParaRPr lang="en-US"/>
          </a:p>
        </p:txBody>
      </p:sp>
    </p:spTree>
    <p:extLst>
      <p:ext uri="{BB962C8B-B14F-4D97-AF65-F5344CB8AC3E}">
        <p14:creationId xmlns:p14="http://schemas.microsoft.com/office/powerpoint/2010/main" val="1989495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BCD2461-634E-4767-80D6-88BC486CEF9D}"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66E927E-1586-464B-BB3F-B6E70CCC0DD7}" type="slidenum">
              <a:rPr lang="en-US" smtClean="0"/>
              <a:t>‹#›</a:t>
            </a:fld>
            <a:endParaRPr lang="en-US"/>
          </a:p>
        </p:txBody>
      </p:sp>
    </p:spTree>
    <p:extLst>
      <p:ext uri="{BB962C8B-B14F-4D97-AF65-F5344CB8AC3E}">
        <p14:creationId xmlns:p14="http://schemas.microsoft.com/office/powerpoint/2010/main" val="959104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CD2461-634E-4767-80D6-88BC486CEF9D}"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66E927E-1586-464B-BB3F-B6E70CCC0DD7}" type="slidenum">
              <a:rPr lang="en-US" smtClean="0"/>
              <a:t>‹#›</a:t>
            </a:fld>
            <a:endParaRPr lang="en-US"/>
          </a:p>
        </p:txBody>
      </p:sp>
    </p:spTree>
    <p:extLst>
      <p:ext uri="{BB962C8B-B14F-4D97-AF65-F5344CB8AC3E}">
        <p14:creationId xmlns:p14="http://schemas.microsoft.com/office/powerpoint/2010/main" val="827157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BCD2461-634E-4767-80D6-88BC486CEF9D}" type="datetimeFigureOut">
              <a:rPr lang="en-US" smtClean="0"/>
              <a:t>3/11/2023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6E927E-1586-464B-BB3F-B6E70CCC0DD7}" type="slidenum">
              <a:rPr lang="en-US" smtClean="0"/>
              <a:t>‹#›</a:t>
            </a:fld>
            <a:endParaRPr lang="en-US"/>
          </a:p>
        </p:txBody>
      </p:sp>
    </p:spTree>
    <p:extLst>
      <p:ext uri="{BB962C8B-B14F-4D97-AF65-F5344CB8AC3E}">
        <p14:creationId xmlns:p14="http://schemas.microsoft.com/office/powerpoint/2010/main" val="408372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BCD2461-634E-4767-80D6-88BC486CEF9D}" type="datetimeFigureOut">
              <a:rPr lang="en-US" smtClean="0"/>
              <a:t>3/11/2023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466E927E-1586-464B-BB3F-B6E70CCC0DD7}" type="slidenum">
              <a:rPr lang="en-US" smtClean="0"/>
              <a:t>‹#›</a:t>
            </a:fld>
            <a:endParaRPr lang="en-US"/>
          </a:p>
        </p:txBody>
      </p:sp>
    </p:spTree>
    <p:extLst>
      <p:ext uri="{BB962C8B-B14F-4D97-AF65-F5344CB8AC3E}">
        <p14:creationId xmlns:p14="http://schemas.microsoft.com/office/powerpoint/2010/main" val="889602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BCD2461-634E-4767-80D6-88BC486CEF9D}"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E927E-1586-464B-BB3F-B6E70CCC0DD7}" type="slidenum">
              <a:rPr lang="en-US" smtClean="0"/>
              <a:t>‹#›</a:t>
            </a:fld>
            <a:endParaRPr lang="en-US"/>
          </a:p>
        </p:txBody>
      </p:sp>
    </p:spTree>
    <p:extLst>
      <p:ext uri="{BB962C8B-B14F-4D97-AF65-F5344CB8AC3E}">
        <p14:creationId xmlns:p14="http://schemas.microsoft.com/office/powerpoint/2010/main" val="240776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BCD2461-634E-4767-80D6-88BC486CEF9D}"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66E927E-1586-464B-BB3F-B6E70CCC0DD7}" type="slidenum">
              <a:rPr lang="en-US" smtClean="0"/>
              <a:t>‹#›</a:t>
            </a:fld>
            <a:endParaRPr lang="en-US"/>
          </a:p>
        </p:txBody>
      </p:sp>
    </p:spTree>
    <p:extLst>
      <p:ext uri="{BB962C8B-B14F-4D97-AF65-F5344CB8AC3E}">
        <p14:creationId xmlns:p14="http://schemas.microsoft.com/office/powerpoint/2010/main" val="2347329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CD2461-634E-4767-80D6-88BC486CEF9D}"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E927E-1586-464B-BB3F-B6E70CCC0DD7}" type="slidenum">
              <a:rPr lang="en-US" smtClean="0"/>
              <a:t>‹#›</a:t>
            </a:fld>
            <a:endParaRPr lang="en-US"/>
          </a:p>
        </p:txBody>
      </p:sp>
    </p:spTree>
    <p:extLst>
      <p:ext uri="{BB962C8B-B14F-4D97-AF65-F5344CB8AC3E}">
        <p14:creationId xmlns:p14="http://schemas.microsoft.com/office/powerpoint/2010/main" val="1038420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CD2461-634E-4767-80D6-88BC486CEF9D}"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66E927E-1586-464B-BB3F-B6E70CCC0DD7}" type="slidenum">
              <a:rPr lang="en-US" smtClean="0"/>
              <a:t>‹#›</a:t>
            </a:fld>
            <a:endParaRPr lang="en-US"/>
          </a:p>
        </p:txBody>
      </p:sp>
    </p:spTree>
    <p:extLst>
      <p:ext uri="{BB962C8B-B14F-4D97-AF65-F5344CB8AC3E}">
        <p14:creationId xmlns:p14="http://schemas.microsoft.com/office/powerpoint/2010/main" val="1553496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CD2461-634E-4767-80D6-88BC486CEF9D}"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E927E-1586-464B-BB3F-B6E70CCC0DD7}" type="slidenum">
              <a:rPr lang="en-US" smtClean="0"/>
              <a:t>‹#›</a:t>
            </a:fld>
            <a:endParaRPr lang="en-US"/>
          </a:p>
        </p:txBody>
      </p:sp>
    </p:spTree>
    <p:extLst>
      <p:ext uri="{BB962C8B-B14F-4D97-AF65-F5344CB8AC3E}">
        <p14:creationId xmlns:p14="http://schemas.microsoft.com/office/powerpoint/2010/main" val="4177972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CD2461-634E-4767-80D6-88BC486CEF9D}" type="datetimeFigureOut">
              <a:rPr lang="en-US" smtClean="0"/>
              <a:t>3/11/2023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6E927E-1586-464B-BB3F-B6E70CCC0DD7}" type="slidenum">
              <a:rPr lang="en-US" smtClean="0"/>
              <a:t>‹#›</a:t>
            </a:fld>
            <a:endParaRPr lang="en-US"/>
          </a:p>
        </p:txBody>
      </p:sp>
    </p:spTree>
    <p:extLst>
      <p:ext uri="{BB962C8B-B14F-4D97-AF65-F5344CB8AC3E}">
        <p14:creationId xmlns:p14="http://schemas.microsoft.com/office/powerpoint/2010/main" val="1407699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CD2461-634E-4767-80D6-88BC486CEF9D}" type="datetimeFigureOut">
              <a:rPr lang="en-US" smtClean="0"/>
              <a:t>3/11/2023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6E927E-1586-464B-BB3F-B6E70CCC0DD7}" type="slidenum">
              <a:rPr lang="en-US" smtClean="0"/>
              <a:t>‹#›</a:t>
            </a:fld>
            <a:endParaRPr lang="en-US"/>
          </a:p>
        </p:txBody>
      </p:sp>
    </p:spTree>
    <p:extLst>
      <p:ext uri="{BB962C8B-B14F-4D97-AF65-F5344CB8AC3E}">
        <p14:creationId xmlns:p14="http://schemas.microsoft.com/office/powerpoint/2010/main" val="3420891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D2461-634E-4767-80D6-88BC486CEF9D}" type="datetimeFigureOut">
              <a:rPr lang="en-US" smtClean="0"/>
              <a:t>3/11/2023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66E927E-1586-464B-BB3F-B6E70CCC0DD7}" type="slidenum">
              <a:rPr lang="en-US" smtClean="0"/>
              <a:t>‹#›</a:t>
            </a:fld>
            <a:endParaRPr lang="en-US"/>
          </a:p>
        </p:txBody>
      </p:sp>
    </p:spTree>
    <p:extLst>
      <p:ext uri="{BB962C8B-B14F-4D97-AF65-F5344CB8AC3E}">
        <p14:creationId xmlns:p14="http://schemas.microsoft.com/office/powerpoint/2010/main" val="2258998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D2461-634E-4767-80D6-88BC486CEF9D}"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66E927E-1586-464B-BB3F-B6E70CCC0DD7}" type="slidenum">
              <a:rPr lang="en-US" smtClean="0"/>
              <a:t>‹#›</a:t>
            </a:fld>
            <a:endParaRPr lang="en-US"/>
          </a:p>
        </p:txBody>
      </p:sp>
    </p:spTree>
    <p:extLst>
      <p:ext uri="{BB962C8B-B14F-4D97-AF65-F5344CB8AC3E}">
        <p14:creationId xmlns:p14="http://schemas.microsoft.com/office/powerpoint/2010/main" val="1917297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D2461-634E-4767-80D6-88BC486CEF9D}"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66E927E-1586-464B-BB3F-B6E70CCC0DD7}" type="slidenum">
              <a:rPr lang="en-US" smtClean="0"/>
              <a:t>‹#›</a:t>
            </a:fld>
            <a:endParaRPr lang="en-US"/>
          </a:p>
        </p:txBody>
      </p:sp>
    </p:spTree>
    <p:extLst>
      <p:ext uri="{BB962C8B-B14F-4D97-AF65-F5344CB8AC3E}">
        <p14:creationId xmlns:p14="http://schemas.microsoft.com/office/powerpoint/2010/main" val="634797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BCD2461-634E-4767-80D6-88BC486CEF9D}" type="datetimeFigureOut">
              <a:rPr lang="en-US" smtClean="0"/>
              <a:t>3/11/2023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66E927E-1586-464B-BB3F-B6E70CCC0DD7}" type="slidenum">
              <a:rPr lang="en-US" smtClean="0"/>
              <a:t>‹#›</a:t>
            </a:fld>
            <a:endParaRPr lang="en-US"/>
          </a:p>
        </p:txBody>
      </p:sp>
    </p:spTree>
    <p:extLst>
      <p:ext uri="{BB962C8B-B14F-4D97-AF65-F5344CB8AC3E}">
        <p14:creationId xmlns:p14="http://schemas.microsoft.com/office/powerpoint/2010/main" val="20087141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67535-138A-CD01-0E29-A491C4998C7F}"/>
              </a:ext>
            </a:extLst>
          </p:cNvPr>
          <p:cNvSpPr>
            <a:spLocks noGrp="1"/>
          </p:cNvSpPr>
          <p:nvPr>
            <p:ph type="ctrTitle"/>
          </p:nvPr>
        </p:nvSpPr>
        <p:spPr/>
        <p:txBody>
          <a:bodyPr/>
          <a:lstStyle/>
          <a:p>
            <a:r>
              <a:rPr lang="en-US" b="1" dirty="0"/>
              <a:t>NOT-FOR- PROFIT MAKING CONCERN</a:t>
            </a:r>
          </a:p>
        </p:txBody>
      </p:sp>
      <p:sp>
        <p:nvSpPr>
          <p:cNvPr id="3" name="Subtitle 2">
            <a:extLst>
              <a:ext uri="{FF2B5EF4-FFF2-40B4-BE49-F238E27FC236}">
                <a16:creationId xmlns:a16="http://schemas.microsoft.com/office/drawing/2014/main" id="{8544F323-0549-E1B1-F5B3-E6544218440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98920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6507-F2E8-84CA-C860-D6B19263339F}"/>
              </a:ext>
            </a:extLst>
          </p:cNvPr>
          <p:cNvSpPr>
            <a:spLocks noGrp="1"/>
          </p:cNvSpPr>
          <p:nvPr>
            <p:ph type="title"/>
          </p:nvPr>
        </p:nvSpPr>
        <p:spPr/>
        <p:txBody>
          <a:bodyPr/>
          <a:lstStyle/>
          <a:p>
            <a:r>
              <a:rPr lang="en-US" b="1" dirty="0"/>
              <a:t>NOT-FOR- PROFIT MAKING CONCERN</a:t>
            </a:r>
          </a:p>
        </p:txBody>
      </p:sp>
      <p:sp>
        <p:nvSpPr>
          <p:cNvPr id="3" name="Content Placeholder 2">
            <a:extLst>
              <a:ext uri="{FF2B5EF4-FFF2-40B4-BE49-F238E27FC236}">
                <a16:creationId xmlns:a16="http://schemas.microsoft.com/office/drawing/2014/main" id="{E88AF465-C8D3-F2F6-006D-F39128168FE0}"/>
              </a:ext>
            </a:extLst>
          </p:cNvPr>
          <p:cNvSpPr>
            <a:spLocks noGrp="1"/>
          </p:cNvSpPr>
          <p:nvPr>
            <p:ph idx="1"/>
          </p:nvPr>
        </p:nvSpPr>
        <p:spPr/>
        <p:txBody>
          <a:bodyPr>
            <a:normAutofit fontScale="92500" lnSpcReduction="20000"/>
          </a:bodyPr>
          <a:lstStyle/>
          <a:p>
            <a:pPr marL="0" indent="0" algn="just">
              <a:buNone/>
            </a:pPr>
            <a:r>
              <a:rPr lang="en-US" dirty="0"/>
              <a:t>Until now, we have seen accounting treatment for business transaction of business entities whose main objective is to earn profit. There are certain </a:t>
            </a:r>
            <a:r>
              <a:rPr lang="en-US" dirty="0" err="1"/>
              <a:t>organisations</a:t>
            </a:r>
            <a:r>
              <a:rPr lang="en-US" dirty="0"/>
              <a:t> that are not established for making profit but to provide some service. These services are generally given to members who make subscriptions to avail them. These are also called as nontrading entities. The examples of such </a:t>
            </a:r>
            <a:r>
              <a:rPr lang="en-US" dirty="0" err="1"/>
              <a:t>organisations</a:t>
            </a:r>
            <a:r>
              <a:rPr lang="en-US" dirty="0"/>
              <a:t> are: </a:t>
            </a:r>
          </a:p>
          <a:p>
            <a:pPr algn="just">
              <a:buFontTx/>
              <a:buChar char="-"/>
            </a:pPr>
            <a:r>
              <a:rPr lang="en-US" dirty="0"/>
              <a:t>Gymkhana / sports clubs </a:t>
            </a:r>
          </a:p>
          <a:p>
            <a:pPr algn="just">
              <a:buFontTx/>
              <a:buChar char="-"/>
            </a:pPr>
            <a:r>
              <a:rPr lang="en-US" dirty="0"/>
              <a:t>Educational institutions </a:t>
            </a:r>
          </a:p>
          <a:p>
            <a:pPr algn="just">
              <a:buFontTx/>
              <a:buChar char="-"/>
            </a:pPr>
            <a:r>
              <a:rPr lang="en-US" dirty="0"/>
              <a:t> Public hospitals </a:t>
            </a:r>
          </a:p>
          <a:p>
            <a:pPr algn="just">
              <a:buFontTx/>
              <a:buChar char="-"/>
            </a:pPr>
            <a:r>
              <a:rPr lang="en-US" dirty="0"/>
              <a:t> Libraries - Cultural clubs like Rotary or Lions club </a:t>
            </a:r>
          </a:p>
          <a:p>
            <a:pPr algn="just">
              <a:buFontTx/>
              <a:buChar char="-"/>
            </a:pPr>
            <a:r>
              <a:rPr lang="en-US" dirty="0"/>
              <a:t> Religious institutions </a:t>
            </a:r>
          </a:p>
          <a:p>
            <a:pPr algn="just">
              <a:buFontTx/>
              <a:buChar char="-"/>
            </a:pPr>
            <a:r>
              <a:rPr lang="en-US" dirty="0"/>
              <a:t> Charitable trusts</a:t>
            </a:r>
          </a:p>
        </p:txBody>
      </p:sp>
    </p:spTree>
    <p:extLst>
      <p:ext uri="{BB962C8B-B14F-4D97-AF65-F5344CB8AC3E}">
        <p14:creationId xmlns:p14="http://schemas.microsoft.com/office/powerpoint/2010/main" val="1416656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F0D3E-7FD9-C7E8-D4DE-4EA18A8C93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7C3BA8-E3FD-39E9-0B7F-E962E44D40ED}"/>
              </a:ext>
            </a:extLst>
          </p:cNvPr>
          <p:cNvSpPr>
            <a:spLocks noGrp="1"/>
          </p:cNvSpPr>
          <p:nvPr>
            <p:ph idx="1"/>
          </p:nvPr>
        </p:nvSpPr>
        <p:spPr/>
        <p:txBody>
          <a:bodyPr/>
          <a:lstStyle/>
          <a:p>
            <a:pPr marL="0" indent="0" algn="just">
              <a:buNone/>
            </a:pPr>
            <a:r>
              <a:rPr lang="en-US" dirty="0"/>
              <a:t>These </a:t>
            </a:r>
            <a:r>
              <a:rPr lang="en-US" dirty="0" err="1"/>
              <a:t>organisations</a:t>
            </a:r>
            <a:r>
              <a:rPr lang="en-US" dirty="0"/>
              <a:t> get their funds in the form of contributions by way of entrance fees, life membership fees, annual subscriptions, donations, grants, legacies etc. The accounting of such </a:t>
            </a:r>
            <a:r>
              <a:rPr lang="en-US" dirty="0" err="1"/>
              <a:t>organisations</a:t>
            </a:r>
            <a:r>
              <a:rPr lang="en-US" dirty="0"/>
              <a:t> is based on similar principles followed by the other </a:t>
            </a:r>
            <a:r>
              <a:rPr lang="en-US" dirty="0" err="1"/>
              <a:t>organisations</a:t>
            </a:r>
            <a:r>
              <a:rPr lang="en-US" dirty="0"/>
              <a:t>. Given the nature of these institutions, there are certain items of revenue and expenses that need special understanding so that accounting treatment could be correctly decided.</a:t>
            </a:r>
          </a:p>
        </p:txBody>
      </p:sp>
    </p:spTree>
    <p:extLst>
      <p:ext uri="{BB962C8B-B14F-4D97-AF65-F5344CB8AC3E}">
        <p14:creationId xmlns:p14="http://schemas.microsoft.com/office/powerpoint/2010/main" val="1504117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78B4-778B-00C5-5DD9-C930F94388E2}"/>
              </a:ext>
            </a:extLst>
          </p:cNvPr>
          <p:cNvSpPr>
            <a:spLocks noGrp="1"/>
          </p:cNvSpPr>
          <p:nvPr>
            <p:ph type="title"/>
          </p:nvPr>
        </p:nvSpPr>
        <p:spPr/>
        <p:txBody>
          <a:bodyPr/>
          <a:lstStyle/>
          <a:p>
            <a:r>
              <a:rPr lang="en-US" b="1" dirty="0"/>
              <a:t>Financial Statement</a:t>
            </a:r>
          </a:p>
        </p:txBody>
      </p:sp>
      <p:sp>
        <p:nvSpPr>
          <p:cNvPr id="3" name="Content Placeholder 2">
            <a:extLst>
              <a:ext uri="{FF2B5EF4-FFF2-40B4-BE49-F238E27FC236}">
                <a16:creationId xmlns:a16="http://schemas.microsoft.com/office/drawing/2014/main" id="{33698969-70D7-0713-AA6A-6676D85679D8}"/>
              </a:ext>
            </a:extLst>
          </p:cNvPr>
          <p:cNvSpPr>
            <a:spLocks noGrp="1"/>
          </p:cNvSpPr>
          <p:nvPr>
            <p:ph idx="1"/>
          </p:nvPr>
        </p:nvSpPr>
        <p:spPr/>
        <p:txBody>
          <a:bodyPr/>
          <a:lstStyle/>
          <a:p>
            <a:pPr marL="0" indent="0">
              <a:buNone/>
            </a:pPr>
            <a:r>
              <a:rPr lang="en-US" dirty="0"/>
              <a:t>These non-profit </a:t>
            </a:r>
            <a:r>
              <a:rPr lang="en-US" dirty="0" err="1"/>
              <a:t>organisations</a:t>
            </a:r>
            <a:r>
              <a:rPr lang="en-US" dirty="0"/>
              <a:t> prepare </a:t>
            </a:r>
          </a:p>
          <a:p>
            <a:r>
              <a:rPr lang="en-US" b="1" dirty="0"/>
              <a:t>Receipt and Payment Account</a:t>
            </a:r>
          </a:p>
          <a:p>
            <a:r>
              <a:rPr lang="en-US" b="1" dirty="0"/>
              <a:t>Income and Expenditure Account</a:t>
            </a:r>
          </a:p>
          <a:p>
            <a:r>
              <a:rPr lang="en-US" b="1" dirty="0"/>
              <a:t>Balance Sheet</a:t>
            </a:r>
          </a:p>
          <a:p>
            <a:pPr marL="0" indent="0">
              <a:buNone/>
            </a:pPr>
            <a:endParaRPr lang="en-US" dirty="0"/>
          </a:p>
        </p:txBody>
      </p:sp>
    </p:spTree>
    <p:extLst>
      <p:ext uri="{BB962C8B-B14F-4D97-AF65-F5344CB8AC3E}">
        <p14:creationId xmlns:p14="http://schemas.microsoft.com/office/powerpoint/2010/main" val="22125568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27</TotalTime>
  <Words>191</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Ion Boardroom</vt:lpstr>
      <vt:lpstr>NOT-FOR- PROFIT MAKING CONCERN</vt:lpstr>
      <vt:lpstr>NOT-FOR- PROFIT MAKING CONCERN</vt:lpstr>
      <vt:lpstr>PowerPoint Presentation</vt:lpstr>
      <vt:lpstr>Financial Statement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NOT-FOR- PROFIT MAKING CONCERN</dc:title>
  <dc:creator>Ananya Priya</dc:creator>
  <cp:lastModifiedBy>Ananya Priya</cp:lastModifiedBy>
  <cp:revision>1</cp:revision>
  <dcterms:created xsi:type="dcterms:W3CDTF">2023-03-11T07:38:49Z</dcterms:created>
  <dcterms:modified xsi:type="dcterms:W3CDTF">2023-03-11T08:06:35Z</dcterms:modified>
</cp:coreProperties>
</file>